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8" r:id="rId4"/>
    <p:sldId id="259" r:id="rId5"/>
    <p:sldId id="258" r:id="rId6"/>
    <p:sldId id="265" r:id="rId7"/>
    <p:sldId id="260" r:id="rId8"/>
    <p:sldId id="261" r:id="rId9"/>
    <p:sldId id="262" r:id="rId10"/>
    <p:sldId id="263" r:id="rId11"/>
    <p:sldId id="264" r:id="rId12"/>
    <p:sldId id="267" r:id="rId13"/>
    <p:sldId id="269" r:id="rId14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88"/>
  </p:normalViewPr>
  <p:slideViewPr>
    <p:cSldViewPr snapToGrid="0" snapToObjects="1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8A8F-5AEE-714F-A150-8F8C5BAE7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C448C-38B1-C14F-B2B7-EBE3CC6B2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5706C-33D7-634B-B621-91D6EFC67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C30C6A-938D-5043-B102-DF4C76C36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616CC-96D2-0E4A-BF55-515BF96BA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33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967B9-2702-454A-AADF-988C8D1D9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89811-FD09-9F4A-BB33-8C5A6BAC5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912E-407A-C245-99D8-003D9C039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AAADF-E317-6242-B94F-A63271C3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496D0-D4F9-4C48-AD5A-25475B30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80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62BC5D-A484-C445-A234-9FCC671596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B8585B-CBE0-EC48-BC3B-ED9F33C4C0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9140D-B8E2-8E4E-A551-C0B198B3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D4015-5C8E-4049-84EA-CFE157955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9CE57B-B6CF-6349-BFCE-F1386F27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84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33E7B-2ECD-BD49-9275-6C6A1072A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7F38F-1E82-3747-82BD-4B1A24440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3DA9E-F2EA-FF4D-B754-0E20AA223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B57B2-7F53-BC43-83BD-4DC7A84F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9812F-BCEA-7F4B-A6B5-EC2CADAE9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43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5655-299D-AA46-8916-69AA4BF2D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94BBB-A8FE-D640-BF88-9E51FF292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A0067-2E91-154D-B637-56396A87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E33E9-2218-7441-A467-573C67AF9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6429-C1D2-984B-8AE0-C1AA877C6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652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58E7-6521-564A-ABEF-0F202F117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39D5F-05FF-7244-8322-CB0039371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BAB11-0A5C-FF4E-A5F7-D7F2BE128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C7264B-24DF-D44E-B1C6-CB6FF234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4F8F4-7A98-2E4A-8EC3-00C5C293E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E452C-9708-CB49-A134-9811E9B2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738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F0F68-13E8-014C-8ACA-F66471DA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B54FB-87AC-AE48-ADBB-A42D303AD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D9C683-65F8-6D42-B8FB-6672F391E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6DD52-0069-654A-948C-3C3FFC9AE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670784-C6DB-5847-BF1E-177144036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BB6E27-071A-BB4C-A569-79154F44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123D33-1582-534D-847B-F48BE3FD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7D0671-37DA-CB49-849E-96F62F33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17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1666F-AB71-5B41-B6B8-3DF6C0D3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FD937-E920-E34B-BDBE-A6790546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8BCAE-CC18-FC4A-9B71-201B1740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89A634-3BAE-3646-B3A7-75F8D105C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40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77541-74DC-7C42-852F-E5589F9B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210179-F0AD-5448-9600-F7B65E40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F3C2B-8129-C043-A22E-840E5022D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977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C48E7-802B-2346-9BFC-36D7C97C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615BC-D1D1-894A-B0F3-1F6FB7561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FB4F2B-A2F0-5548-8CB3-9C97C49CC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871C0-21AD-A643-A3C6-155C4B18A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2D736-17B2-454B-B83C-5D3834790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A7C01-4C8B-394A-B9EB-D79646BDA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704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B30E0-2A7F-A148-A128-4DEE5B15A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EE9C00-8117-1549-9CE5-B97C0A2DDB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206C3-A0C5-6147-A22F-1D47AD1A5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2B311A-AD39-E84F-83C7-C568F634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F4781-B5D3-9248-9DF6-5BF52F74E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CA7B9-B6FE-8842-8AC6-260AEBCC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210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FA9469-CB03-094A-9A98-7EC8C66C4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A4E77-710F-F848-9CE9-43901A86C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26616-3E7F-E048-B1B6-B102DA06B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FF858-F4F2-CA40-9C70-18EC00007812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0CC14-641C-5848-809A-8C1C63DC3F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967CD-2174-E549-A55E-52FCF8C0B2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15394-5881-794D-963E-06F40ABBAD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58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366F-306B-6B46-9239-0B5A8E623D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 activity model for exposure assessment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CF772E-6429-3F46-A87D-EB735896C4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Meng Lu</a:t>
            </a:r>
          </a:p>
        </p:txBody>
      </p:sp>
    </p:spTree>
    <p:extLst>
      <p:ext uri="{BB962C8B-B14F-4D97-AF65-F5344CB8AC3E}">
        <p14:creationId xmlns:p14="http://schemas.microsoft.com/office/powerpoint/2010/main" val="888747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B05035-AC26-E446-A05A-D5350EAA95E8}"/>
              </a:ext>
            </a:extLst>
          </p:cNvPr>
          <p:cNvSpPr/>
          <p:nvPr/>
        </p:nvSpPr>
        <p:spPr>
          <a:xfrm>
            <a:off x="351734" y="646735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800" i="1" dirty="0"/>
              <a:t>4. Generate schedule</a:t>
            </a:r>
            <a:endParaRPr lang="en-GB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C5296-FE59-6E4D-822C-7C920ED958A3}"/>
              </a:ext>
            </a:extLst>
          </p:cNvPr>
          <p:cNvSpPr/>
          <p:nvPr/>
        </p:nvSpPr>
        <p:spPr>
          <a:xfrm>
            <a:off x="5135288" y="3244334"/>
            <a:ext cx="192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/>
              <a:t>Generate schedule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16F5C2-13CE-334E-8114-D3E68797E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853" y="1799140"/>
            <a:ext cx="8330293" cy="456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53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A6C09-49E3-504A-A867-75B50B02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608" y="395514"/>
            <a:ext cx="6198392" cy="63942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0E7CD2-4FB4-3B45-BD83-74B0F267F7A0}"/>
              </a:ext>
            </a:extLst>
          </p:cNvPr>
          <p:cNvSpPr/>
          <p:nvPr/>
        </p:nvSpPr>
        <p:spPr>
          <a:xfrm>
            <a:off x="-130629" y="158207"/>
            <a:ext cx="3265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3600" dirty="0"/>
              <a:t>Results: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91A21-9EF5-7949-8FBF-6F0E9C37113A}"/>
              </a:ext>
            </a:extLst>
          </p:cNvPr>
          <p:cNvSpPr txBox="1"/>
          <p:nvPr/>
        </p:nvSpPr>
        <p:spPr>
          <a:xfrm>
            <a:off x="783391" y="1190171"/>
            <a:ext cx="3454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Activity schedule + spatial geometries (locations, path)</a:t>
            </a:r>
          </a:p>
          <a:p>
            <a:r>
              <a:rPr lang="en-GB" dirty="0"/>
              <a:t>+ (annual) hourly air quality map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928AD2-1DD4-984E-87F3-F2157E5A66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t="1990"/>
          <a:stretch/>
        </p:blipFill>
        <p:spPr>
          <a:xfrm>
            <a:off x="508583" y="2571706"/>
            <a:ext cx="3211285" cy="3360778"/>
          </a:xfrm>
          <a:prstGeom prst="rect">
            <a:avLst/>
          </a:prstGeom>
        </p:spPr>
      </p:pic>
      <p:sp>
        <p:nvSpPr>
          <p:cNvPr id="14" name="Right Brace 13">
            <a:extLst>
              <a:ext uri="{FF2B5EF4-FFF2-40B4-BE49-F238E27FC236}">
                <a16:creationId xmlns:a16="http://schemas.microsoft.com/office/drawing/2014/main" id="{40CA5D2B-6A6F-F24C-B664-EAC994E69C2B}"/>
              </a:ext>
            </a:extLst>
          </p:cNvPr>
          <p:cNvSpPr/>
          <p:nvPr/>
        </p:nvSpPr>
        <p:spPr>
          <a:xfrm>
            <a:off x="4052426" y="1037771"/>
            <a:ext cx="370802" cy="13135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13DC59-A79E-E74A-9E59-C89C1EBFF559}"/>
              </a:ext>
            </a:extLst>
          </p:cNvPr>
          <p:cNvSpPr/>
          <p:nvPr/>
        </p:nvSpPr>
        <p:spPr>
          <a:xfrm>
            <a:off x="4481868" y="1421563"/>
            <a:ext cx="1359340" cy="5459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2"/>
                </a:solidFill>
              </a:rPr>
              <a:t>Multiple runs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AAF10ADC-5911-AB48-A176-0DE1A5A7E493}"/>
              </a:ext>
            </a:extLst>
          </p:cNvPr>
          <p:cNvSpPr/>
          <p:nvPr/>
        </p:nvSpPr>
        <p:spPr>
          <a:xfrm>
            <a:off x="4784440" y="2113501"/>
            <a:ext cx="823060" cy="237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84883B-82CA-8F49-86BE-365E752A3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t="1990"/>
          <a:stretch/>
        </p:blipFill>
        <p:spPr>
          <a:xfrm>
            <a:off x="660983" y="2724106"/>
            <a:ext cx="3211285" cy="3360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054899-712D-A141-A0EA-4B569FB982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t="1990"/>
          <a:stretch/>
        </p:blipFill>
        <p:spPr>
          <a:xfrm>
            <a:off x="813383" y="2876506"/>
            <a:ext cx="3211285" cy="3360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5F17BD-EC64-124F-8753-8EC8596D7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t="1990"/>
          <a:stretch/>
        </p:blipFill>
        <p:spPr>
          <a:xfrm>
            <a:off x="965783" y="3028906"/>
            <a:ext cx="3211285" cy="33607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E2895EF-F260-9A4A-9554-56AA3216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t="1990"/>
          <a:stretch/>
        </p:blipFill>
        <p:spPr>
          <a:xfrm>
            <a:off x="1118183" y="3181306"/>
            <a:ext cx="3211285" cy="33607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A572C91-498C-4641-9A07-B3A5FC882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71" t="1990"/>
          <a:stretch/>
        </p:blipFill>
        <p:spPr>
          <a:xfrm>
            <a:off x="1270583" y="3333706"/>
            <a:ext cx="3211285" cy="33607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9152B9-DCFA-9347-8E82-0F3C2CA47F0C}"/>
              </a:ext>
            </a:extLst>
          </p:cNvPr>
          <p:cNvSpPr txBox="1"/>
          <p:nvPr/>
        </p:nvSpPr>
        <p:spPr>
          <a:xfrm>
            <a:off x="4784440" y="5932484"/>
            <a:ext cx="1513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Hourly NO2</a:t>
            </a:r>
          </a:p>
          <a:p>
            <a:r>
              <a:rPr lang="en-GB" dirty="0"/>
              <a:t>24 hours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2B35D-87E1-EE4C-87AE-C3E4C94EA572}"/>
              </a:ext>
            </a:extLst>
          </p:cNvPr>
          <p:cNvSpPr txBox="1"/>
          <p:nvPr/>
        </p:nvSpPr>
        <p:spPr>
          <a:xfrm>
            <a:off x="6696968" y="158207"/>
            <a:ext cx="519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NO2 exposure assessed over commuting routes with simulated destination locations vs. real locations, for 30 home locations.  </a:t>
            </a:r>
          </a:p>
        </p:txBody>
      </p:sp>
    </p:spTree>
    <p:extLst>
      <p:ext uri="{BB962C8B-B14F-4D97-AF65-F5344CB8AC3E}">
        <p14:creationId xmlns:p14="http://schemas.microsoft.com/office/powerpoint/2010/main" val="942259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030A01-8CBB-3B47-8A5C-EB9ED62C8E1E}"/>
              </a:ext>
            </a:extLst>
          </p:cNvPr>
          <p:cNvSpPr/>
          <p:nvPr/>
        </p:nvSpPr>
        <p:spPr>
          <a:xfrm>
            <a:off x="-130629" y="158207"/>
            <a:ext cx="32657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3600" dirty="0"/>
              <a:t>Next: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0A03B1-2D9C-6A4D-A739-C385FB2386F8}"/>
              </a:ext>
            </a:extLst>
          </p:cNvPr>
          <p:cNvSpPr/>
          <p:nvPr/>
        </p:nvSpPr>
        <p:spPr>
          <a:xfrm>
            <a:off x="-130629" y="1297579"/>
            <a:ext cx="1204685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3600" dirty="0"/>
              <a:t>Adding geospatial variables (e.g. population maps, urban/rural land cover classification) for refined activity schedules. For example the distance distributions can be identified separately for residences living in rural and urban areas. </a:t>
            </a:r>
          </a:p>
        </p:txBody>
      </p:sp>
    </p:spTree>
    <p:extLst>
      <p:ext uri="{BB962C8B-B14F-4D97-AF65-F5344CB8AC3E}">
        <p14:creationId xmlns:p14="http://schemas.microsoft.com/office/powerpoint/2010/main" val="2018071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DBA362-22F2-D64B-BF52-4AA6743196AC}"/>
              </a:ext>
            </a:extLst>
          </p:cNvPr>
          <p:cNvSpPr/>
          <p:nvPr/>
        </p:nvSpPr>
        <p:spPr>
          <a:xfrm>
            <a:off x="-130629" y="1297579"/>
            <a:ext cx="120468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3600" dirty="0"/>
              <a:t>Feedback:</a:t>
            </a:r>
          </a:p>
          <a:p>
            <a:pPr lvl="1"/>
            <a:r>
              <a:rPr lang="en-GB" sz="3600" dirty="0"/>
              <a:t>1, population groups are important</a:t>
            </a:r>
          </a:p>
          <a:p>
            <a:pPr lvl="1"/>
            <a:r>
              <a:rPr lang="en-GB" sz="3600" dirty="0"/>
              <a:t>2, select location based on distance distribution? But if we select location purely based on distance that would be too time consuming. </a:t>
            </a:r>
          </a:p>
          <a:p>
            <a:pPr lvl="1"/>
            <a:r>
              <a:rPr lang="en-GB" sz="3600" dirty="0"/>
              <a:t>3, sample routes as well, e.g. shortest distance, shortest travel time. </a:t>
            </a:r>
            <a:r>
              <a:rPr lang="en-GB" sz="3600"/>
              <a:t>Maybe useful for cars. 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138748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7D89CB5-2FAD-8347-BD05-BABFC0ACD772}"/>
              </a:ext>
            </a:extLst>
          </p:cNvPr>
          <p:cNvSpPr txBox="1"/>
          <p:nvPr/>
        </p:nvSpPr>
        <p:spPr>
          <a:xfrm>
            <a:off x="1213937" y="327154"/>
            <a:ext cx="882468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Goal: </a:t>
            </a:r>
          </a:p>
          <a:p>
            <a:endParaRPr lang="en-GB" sz="2800" dirty="0"/>
          </a:p>
          <a:p>
            <a:r>
              <a:rPr lang="en-GB" sz="2800" dirty="0"/>
              <a:t>An agent-based exposure assessment model for situations…</a:t>
            </a:r>
          </a:p>
          <a:p>
            <a:endParaRPr lang="en-GB" sz="2800" dirty="0"/>
          </a:p>
          <a:p>
            <a:r>
              <a:rPr lang="en-GB" sz="2800" dirty="0"/>
              <a:t>1) that we don’t know the activity schedules and activity locations of each individual, </a:t>
            </a:r>
          </a:p>
          <a:p>
            <a:r>
              <a:rPr lang="en-GB" sz="2800" dirty="0"/>
              <a:t>2) but we have basic information of e.g. all the University locations, functional buildings, </a:t>
            </a:r>
          </a:p>
          <a:p>
            <a:r>
              <a:rPr lang="en-GB" sz="2800" dirty="0"/>
              <a:t>3) and we can assume or derive from activity data (e.g. surveys/literatures/ GPS tracks) the probability distributions of the departure times of activities, travel means, and destination locations, for different population group e.g. school students, old people, half-time worker…</a:t>
            </a:r>
          </a:p>
        </p:txBody>
      </p:sp>
    </p:spTree>
    <p:extLst>
      <p:ext uri="{BB962C8B-B14F-4D97-AF65-F5344CB8AC3E}">
        <p14:creationId xmlns:p14="http://schemas.microsoft.com/office/powerpoint/2010/main" val="340265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6E938-E623-F441-B750-A408ABC65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836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 far:</a:t>
            </a:r>
          </a:p>
          <a:p>
            <a:endParaRPr lang="en-GB" dirty="0"/>
          </a:p>
          <a:p>
            <a:r>
              <a:rPr lang="en-GB" dirty="0"/>
              <a:t>Probabilistic identification of possible destination locations for each activity.</a:t>
            </a:r>
          </a:p>
          <a:p>
            <a:r>
              <a:rPr lang="en-GB" dirty="0"/>
              <a:t>Probabilistic sampling of a travel means based on distances</a:t>
            </a:r>
          </a:p>
          <a:p>
            <a:r>
              <a:rPr lang="en-GB" dirty="0"/>
              <a:t>Probabilistic sampling of the departure/starting times of activities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747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49A4BA-486A-904E-85E1-745535091B0F}"/>
              </a:ext>
            </a:extLst>
          </p:cNvPr>
          <p:cNvSpPr txBox="1"/>
          <p:nvPr/>
        </p:nvSpPr>
        <p:spPr>
          <a:xfrm>
            <a:off x="4161972" y="1410456"/>
            <a:ext cx="3868056" cy="295465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GB" sz="2400" dirty="0"/>
              <a:t>ABM model</a:t>
            </a:r>
          </a:p>
          <a:p>
            <a:pPr lvl="1"/>
            <a:r>
              <a:rPr lang="en-GB" dirty="0"/>
              <a:t>Three types of activities:</a:t>
            </a:r>
          </a:p>
          <a:p>
            <a:pPr lvl="1"/>
            <a:r>
              <a:rPr lang="en-GB" dirty="0"/>
              <a:t>1) Staying at the front- door location</a:t>
            </a:r>
          </a:p>
          <a:p>
            <a:pPr lvl="1"/>
            <a:r>
              <a:rPr lang="en-GB" dirty="0"/>
              <a:t>2) Commuting to a destination</a:t>
            </a:r>
          </a:p>
          <a:p>
            <a:pPr lvl="1"/>
            <a:r>
              <a:rPr lang="en-GB" dirty="0"/>
              <a:t>3) Buffer-ed zone or random walk over the original location.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359849-0C56-694B-A50E-3B4E23D85B52}"/>
              </a:ext>
            </a:extLst>
          </p:cNvPr>
          <p:cNvSpPr/>
          <p:nvPr/>
        </p:nvSpPr>
        <p:spPr>
          <a:xfrm>
            <a:off x="413658" y="1410455"/>
            <a:ext cx="3574140" cy="295465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GB" sz="2400" dirty="0"/>
              <a:t>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Location to estimate (e.g. home location)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All the possible locations for each activities (e.g. University, shops, all the functional buildings).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Activity profile (e.g. students)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Optional: activity surveys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0C976-52A4-4348-A816-3BAA2C8F0FB1}"/>
              </a:ext>
            </a:extLst>
          </p:cNvPr>
          <p:cNvSpPr txBox="1"/>
          <p:nvPr/>
        </p:nvSpPr>
        <p:spPr>
          <a:xfrm>
            <a:off x="8204202" y="1410455"/>
            <a:ext cx="3868056" cy="29546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GB" sz="2400" dirty="0"/>
              <a:t>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Activity schedule: </a:t>
            </a:r>
          </a:p>
          <a:p>
            <a:pPr lvl="1"/>
            <a:r>
              <a:rPr lang="en-GB" dirty="0"/>
              <a:t>     ID, Start time, end time, activity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Geospatial geometries:</a:t>
            </a:r>
          </a:p>
          <a:p>
            <a:pPr lvl="1"/>
            <a:r>
              <a:rPr lang="en-GB" dirty="0"/>
              <a:t>      points (e.g. front door), </a:t>
            </a:r>
          </a:p>
          <a:p>
            <a:pPr lvl="1"/>
            <a:r>
              <a:rPr lang="en-GB" dirty="0"/>
              <a:t>      lines (e.g. routes), or </a:t>
            </a:r>
          </a:p>
          <a:p>
            <a:pPr lvl="1"/>
            <a:r>
              <a:rPr lang="en-GB" dirty="0"/>
              <a:t>      polygons (e.g. buffer)</a:t>
            </a:r>
          </a:p>
          <a:p>
            <a:pPr lvl="1"/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958700-8FB7-BA4D-B82B-BEF9EAFE156F}"/>
              </a:ext>
            </a:extLst>
          </p:cNvPr>
          <p:cNvSpPr/>
          <p:nvPr/>
        </p:nvSpPr>
        <p:spPr>
          <a:xfrm>
            <a:off x="0" y="4365110"/>
            <a:ext cx="773611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000" dirty="0"/>
              <a:t>Model parameters</a:t>
            </a:r>
          </a:p>
          <a:p>
            <a:pPr lvl="1"/>
            <a:r>
              <a:rPr lang="en-GB" sz="2000" dirty="0"/>
              <a:t>e.g.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maximum travel distance for different population group and activities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Relationships between transportation means and distances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from a default function/value, or from activity surveys, literatures</a:t>
            </a:r>
            <a:r>
              <a:rPr lang="en-GB" sz="3200" dirty="0"/>
              <a:t> </a:t>
            </a:r>
          </a:p>
          <a:p>
            <a:pPr lvl="1"/>
            <a:endParaRPr lang="en-GB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9AAC7B-039E-784A-BC9C-A8D0EF085F69}"/>
              </a:ext>
            </a:extLst>
          </p:cNvPr>
          <p:cNvSpPr/>
          <p:nvPr/>
        </p:nvSpPr>
        <p:spPr>
          <a:xfrm>
            <a:off x="2739390" y="53329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3600" dirty="0"/>
              <a:t>Model overview</a:t>
            </a:r>
          </a:p>
          <a:p>
            <a:pPr lvl="1"/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921170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AE6013-EB11-4540-879D-13B0401AF2E5}"/>
              </a:ext>
            </a:extLst>
          </p:cNvPr>
          <p:cNvSpPr/>
          <p:nvPr/>
        </p:nvSpPr>
        <p:spPr>
          <a:xfrm>
            <a:off x="708660" y="458956"/>
            <a:ext cx="1105281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3600" dirty="0"/>
              <a:t>Procedure for modelling commuting to a destination</a:t>
            </a:r>
          </a:p>
          <a:p>
            <a:pPr lvl="1"/>
            <a:endParaRPr lang="en-GB" sz="3600" dirty="0"/>
          </a:p>
          <a:p>
            <a:pPr marL="800100" lvl="1" indent="-342900">
              <a:buFont typeface="+mj-lt"/>
              <a:buAutoNum type="arabicPeriod"/>
            </a:pPr>
            <a:r>
              <a:rPr lang="en-GB" sz="2800" i="1" dirty="0"/>
              <a:t>Sample a destination</a:t>
            </a:r>
            <a:r>
              <a:rPr lang="en-GB" sz="2800" dirty="0"/>
              <a:t> </a:t>
            </a:r>
          </a:p>
          <a:p>
            <a:pPr lvl="1"/>
            <a:r>
              <a:rPr lang="en-GB" sz="2800" dirty="0"/>
              <a:t>for each activity based on a maximum travel distance. </a:t>
            </a:r>
          </a:p>
          <a:p>
            <a:pPr lvl="1"/>
            <a:endParaRPr lang="en-GB" sz="2800" i="1" dirty="0"/>
          </a:p>
          <a:p>
            <a:pPr lvl="1"/>
            <a:r>
              <a:rPr lang="en-GB" sz="2800" i="1" dirty="0"/>
              <a:t>2. Choose a transportation mean</a:t>
            </a:r>
            <a:r>
              <a:rPr lang="en-GB" sz="2800" dirty="0"/>
              <a:t> </a:t>
            </a:r>
          </a:p>
          <a:p>
            <a:pPr lvl="1"/>
            <a:r>
              <a:rPr lang="en-GB" sz="2800" dirty="0"/>
              <a:t>based on the travel distance </a:t>
            </a:r>
          </a:p>
          <a:p>
            <a:pPr lvl="1"/>
            <a:endParaRPr lang="en-GB" sz="2800" i="1" dirty="0"/>
          </a:p>
          <a:p>
            <a:pPr lvl="1"/>
            <a:r>
              <a:rPr lang="en-GB" sz="2800" i="1" dirty="0"/>
              <a:t>3. Query routes</a:t>
            </a:r>
            <a:endParaRPr lang="en-GB" sz="2800" dirty="0"/>
          </a:p>
          <a:p>
            <a:pPr lvl="1"/>
            <a:r>
              <a:rPr lang="en-GB" sz="2800" dirty="0"/>
              <a:t>from road (OSM) map to the destination</a:t>
            </a:r>
          </a:p>
          <a:p>
            <a:pPr lvl="1"/>
            <a:endParaRPr lang="en-GB" sz="2800" i="1" dirty="0"/>
          </a:p>
          <a:p>
            <a:pPr lvl="1"/>
            <a:r>
              <a:rPr lang="en-GB" sz="2800" i="1" dirty="0"/>
              <a:t>4. Generate schedule</a:t>
            </a:r>
            <a:r>
              <a:rPr lang="en-GB" sz="2800" dirty="0"/>
              <a:t> </a:t>
            </a:r>
          </a:p>
          <a:p>
            <a:pPr lvl="1"/>
            <a:r>
              <a:rPr lang="en-GB" sz="2800" dirty="0"/>
              <a:t>according to the travel time and activities</a:t>
            </a:r>
          </a:p>
        </p:txBody>
      </p:sp>
    </p:spTree>
    <p:extLst>
      <p:ext uri="{BB962C8B-B14F-4D97-AF65-F5344CB8AC3E}">
        <p14:creationId xmlns:p14="http://schemas.microsoft.com/office/powerpoint/2010/main" val="2960737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388296-12FA-CC41-813F-555DF303471E}"/>
              </a:ext>
            </a:extLst>
          </p:cNvPr>
          <p:cNvSpPr/>
          <p:nvPr/>
        </p:nvSpPr>
        <p:spPr>
          <a:xfrm>
            <a:off x="1030515" y="2364379"/>
            <a:ext cx="101890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GB" sz="3600" b="1" dirty="0"/>
              <a:t>Study case</a:t>
            </a:r>
          </a:p>
          <a:p>
            <a:pPr lvl="1" algn="ctr"/>
            <a:r>
              <a:rPr lang="en-GB" sz="3600" dirty="0"/>
              <a:t>Model parameters are determined using the </a:t>
            </a:r>
            <a:r>
              <a:rPr lang="en-GB" sz="3600" i="1" dirty="0" err="1"/>
              <a:t>Ovin</a:t>
            </a:r>
            <a:r>
              <a:rPr lang="en-GB" sz="3600" dirty="0"/>
              <a:t> Dutch activity survey:</a:t>
            </a:r>
          </a:p>
          <a:p>
            <a:pPr lvl="1" algn="ctr"/>
            <a:endParaRPr lang="en-GB" sz="3600" dirty="0"/>
          </a:p>
          <a:p>
            <a:pPr lvl="1" algn="ctr"/>
            <a:r>
              <a:rPr lang="en-GB" sz="3600" dirty="0"/>
              <a:t>0.3% Dutch population</a:t>
            </a:r>
          </a:p>
        </p:txBody>
      </p:sp>
    </p:spTree>
    <p:extLst>
      <p:ext uri="{BB962C8B-B14F-4D97-AF65-F5344CB8AC3E}">
        <p14:creationId xmlns:p14="http://schemas.microsoft.com/office/powerpoint/2010/main" val="869403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EAE6013-EB11-4540-879D-13B0401AF2E5}"/>
              </a:ext>
            </a:extLst>
          </p:cNvPr>
          <p:cNvSpPr/>
          <p:nvPr/>
        </p:nvSpPr>
        <p:spPr>
          <a:xfrm>
            <a:off x="373742" y="751344"/>
            <a:ext cx="755105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rabicPeriod"/>
            </a:pPr>
            <a:r>
              <a:rPr lang="en-GB" sz="2800" i="1" dirty="0"/>
              <a:t>Sample a destination</a:t>
            </a:r>
          </a:p>
          <a:p>
            <a:pPr lvl="1"/>
            <a:r>
              <a:rPr lang="en-GB" sz="2800" i="1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endParaRPr lang="en-GB" sz="2800" i="1" dirty="0"/>
          </a:p>
          <a:p>
            <a:pPr marL="800100" lvl="1" indent="-342900">
              <a:buFont typeface="+mj-lt"/>
              <a:buAutoNum type="arabicPeriod"/>
            </a:pPr>
            <a:endParaRPr lang="en-GB" sz="2800" i="1" dirty="0"/>
          </a:p>
          <a:p>
            <a:pPr marL="800100" lvl="1" indent="-342900">
              <a:buFont typeface="+mj-lt"/>
              <a:buAutoNum type="arabicPeriod"/>
            </a:pPr>
            <a:endParaRPr lang="en-GB" sz="2800" i="1" dirty="0"/>
          </a:p>
          <a:p>
            <a:pPr marL="800100" lvl="1" indent="-342900">
              <a:buFont typeface="+mj-lt"/>
              <a:buAutoNum type="arabicPeriod"/>
            </a:pPr>
            <a:endParaRPr lang="en-GB" sz="2800" i="1" dirty="0"/>
          </a:p>
          <a:p>
            <a:pPr marL="800100" lvl="1" indent="-342900">
              <a:buFont typeface="+mj-lt"/>
              <a:buAutoNum type="arabicPeriod"/>
            </a:pPr>
            <a:endParaRPr lang="en-GB" sz="28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2B5580-B613-E443-AFF3-EACCF75DC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53" y="1839691"/>
            <a:ext cx="4736118" cy="4846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EDDE86-E8D4-AF49-AD92-B1C42F4BC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563" y="2062431"/>
            <a:ext cx="6221212" cy="44014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C35598-A9DF-CA48-957E-6E80A732B0A4}"/>
              </a:ext>
            </a:extLst>
          </p:cNvPr>
          <p:cNvSpPr/>
          <p:nvPr/>
        </p:nvSpPr>
        <p:spPr>
          <a:xfrm>
            <a:off x="373742" y="14395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000" i="1" dirty="0"/>
              <a:t>Characterise the distribution of travel distances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6C6028-0834-3D41-94BD-2D136EC1653F}"/>
              </a:ext>
            </a:extLst>
          </p:cNvPr>
          <p:cNvSpPr/>
          <p:nvPr/>
        </p:nvSpPr>
        <p:spPr>
          <a:xfrm>
            <a:off x="5722258" y="1439581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000" i="1" dirty="0"/>
              <a:t>Select candidate destinations and sample one</a:t>
            </a:r>
          </a:p>
        </p:txBody>
      </p:sp>
    </p:spTree>
    <p:extLst>
      <p:ext uri="{BB962C8B-B14F-4D97-AF65-F5344CB8AC3E}">
        <p14:creationId xmlns:p14="http://schemas.microsoft.com/office/powerpoint/2010/main" val="128094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EA5B05-610D-D94C-B7AD-D6734346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193" y="1964850"/>
            <a:ext cx="4565634" cy="46724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7BE302-1191-824B-A870-924B61664988}"/>
              </a:ext>
            </a:extLst>
          </p:cNvPr>
          <p:cNvSpPr/>
          <p:nvPr/>
        </p:nvSpPr>
        <p:spPr>
          <a:xfrm>
            <a:off x="413657" y="41450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800" i="1" dirty="0"/>
              <a:t>2. Choose a transportation mean:</a:t>
            </a:r>
            <a:r>
              <a:rPr lang="en-GB" sz="2800" dirty="0"/>
              <a:t> based on the travel distance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E176D12-205C-6E4E-ADA5-0DAA6C26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55" y="1871334"/>
            <a:ext cx="4565634" cy="47192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6F2D32F-0E28-1F4D-B4A0-DCE5155D479F}"/>
              </a:ext>
            </a:extLst>
          </p:cNvPr>
          <p:cNvSpPr txBox="1"/>
          <p:nvPr/>
        </p:nvSpPr>
        <p:spPr>
          <a:xfrm>
            <a:off x="4557486" y="5851888"/>
            <a:ext cx="190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Half-time worker going to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7B36F6-D902-B342-93F9-15F237A2FA2C}"/>
              </a:ext>
            </a:extLst>
          </p:cNvPr>
          <p:cNvSpPr txBox="1"/>
          <p:nvPr/>
        </p:nvSpPr>
        <p:spPr>
          <a:xfrm>
            <a:off x="10617200" y="5667222"/>
            <a:ext cx="1378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Student going to school</a:t>
            </a:r>
          </a:p>
        </p:txBody>
      </p:sp>
    </p:spTree>
    <p:extLst>
      <p:ext uri="{BB962C8B-B14F-4D97-AF65-F5344CB8AC3E}">
        <p14:creationId xmlns:p14="http://schemas.microsoft.com/office/powerpoint/2010/main" val="2286923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FA8A98-55BA-3649-BDC5-62863E7E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1972127"/>
            <a:ext cx="4906782" cy="37771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B05035-AC26-E446-A05A-D5350EAA95E8}"/>
              </a:ext>
            </a:extLst>
          </p:cNvPr>
          <p:cNvSpPr/>
          <p:nvPr/>
        </p:nvSpPr>
        <p:spPr>
          <a:xfrm>
            <a:off x="351734" y="64673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GB" sz="2800" i="1" dirty="0"/>
              <a:t>3. Query routes:</a:t>
            </a:r>
            <a:r>
              <a:rPr lang="en-GB" sz="2800" dirty="0"/>
              <a:t> from road (OSM) map to the destination.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4FF8AB-DB33-5347-9DA3-DB0F196DF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242" y="1428749"/>
            <a:ext cx="5230618" cy="49309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3DCE5-1932-0F4B-9324-FB8C90DFFB31}"/>
              </a:ext>
            </a:extLst>
          </p:cNvPr>
          <p:cNvSpPr txBox="1"/>
          <p:nvPr/>
        </p:nvSpPr>
        <p:spPr>
          <a:xfrm>
            <a:off x="739140" y="5920740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bike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DE982-53F1-A542-BEEF-0C06CC8C1239}"/>
              </a:ext>
            </a:extLst>
          </p:cNvPr>
          <p:cNvSpPr txBox="1"/>
          <p:nvPr/>
        </p:nvSpPr>
        <p:spPr>
          <a:xfrm>
            <a:off x="6903720" y="5935742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car</a:t>
            </a:r>
          </a:p>
        </p:txBody>
      </p:sp>
    </p:spTree>
    <p:extLst>
      <p:ext uri="{BB962C8B-B14F-4D97-AF65-F5344CB8AC3E}">
        <p14:creationId xmlns:p14="http://schemas.microsoft.com/office/powerpoint/2010/main" val="398255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583</Words>
  <Application>Microsoft Macintosh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An activity model for exposure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activity model for exposure assessment</dc:title>
  <dc:creator>meng lu</dc:creator>
  <cp:lastModifiedBy>meng lu</cp:lastModifiedBy>
  <cp:revision>24</cp:revision>
  <dcterms:created xsi:type="dcterms:W3CDTF">2021-02-02T12:11:25Z</dcterms:created>
  <dcterms:modified xsi:type="dcterms:W3CDTF">2021-02-05T10:29:33Z</dcterms:modified>
</cp:coreProperties>
</file>